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4"/>
  </p:sldMasterIdLst>
  <p:notesMasterIdLst>
    <p:notesMasterId r:id="rId13"/>
  </p:notesMasterIdLst>
  <p:handoutMasterIdLst>
    <p:handoutMasterId r:id="rId14"/>
  </p:handoutMasterIdLst>
  <p:sldIdLst>
    <p:sldId id="256" r:id="rId5"/>
    <p:sldId id="262" r:id="rId6"/>
    <p:sldId id="281" r:id="rId7"/>
    <p:sldId id="266" r:id="rId8"/>
    <p:sldId id="292" r:id="rId9"/>
    <p:sldId id="288" r:id="rId10"/>
    <p:sldId id="293" r:id="rId11"/>
    <p:sldId id="294" r:id="rId12"/>
  </p:sldIdLst>
  <p:sldSz cx="9144000" cy="6858000" type="screen4x3"/>
  <p:notesSz cx="6805613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2D91"/>
    <a:srgbClr val="1CAD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109" d="100"/>
          <a:sy n="109" d="100"/>
        </p:scale>
        <p:origin x="169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20B4C-66E5-4436-BE3F-306C45911FCF}" type="datetimeFigureOut">
              <a:rPr lang="en-GB" smtClean="0"/>
              <a:pPr/>
              <a:t>18/05/2023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75568E-D5A0-4573-AFB6-00F5380AE10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6277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E8A481-4D74-4616-8752-6DB84BB7BECE}" type="datetimeFigureOut">
              <a:rPr lang="en-GB" smtClean="0"/>
              <a:t>18/05/2023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3537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7BEBA0-6DAA-45F4-8649-B50BE501B0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095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132101F-1C78-4A35-B9B9-FA3BC2678EB9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862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132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1832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189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7760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095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257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316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375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368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163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132101F-1C78-4A35-B9B9-FA3BC2678EB9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5576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5" y="0"/>
            <a:ext cx="9141545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EAA48FC5-3C83-4F1B-BC33-DF0B588F83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22589" y="3064931"/>
            <a:ext cx="6221411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2011" y="3429000"/>
            <a:ext cx="5626239" cy="1090938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GB" sz="5300" dirty="0">
                <a:solidFill>
                  <a:srgbClr val="FFFFFF"/>
                </a:solidFill>
              </a:rPr>
              <a:t>Advanced higher Graphic communication</a:t>
            </a:r>
            <a:endParaRPr lang="en-GB" sz="3700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2011" y="4779312"/>
            <a:ext cx="5626238" cy="915673"/>
          </a:xfrm>
        </p:spPr>
        <p:txBody>
          <a:bodyPr anchor="t">
            <a:norm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3D CAD Modelling</a:t>
            </a:r>
            <a:endParaRPr lang="en-GB" sz="1400" dirty="0">
              <a:solidFill>
                <a:schemeClr val="bg1"/>
              </a:solidFill>
            </a:endParaRPr>
          </a:p>
          <a:p>
            <a:endParaRPr lang="en-GB" sz="2000" dirty="0">
              <a:solidFill>
                <a:schemeClr val="bg1"/>
              </a:solidFill>
            </a:endParaRPr>
          </a:p>
        </p:txBody>
      </p:sp>
      <p:cxnSp>
        <p:nvCxnSpPr>
          <p:cNvPr id="17" name="Straight Connector 12">
            <a:extLst>
              <a:ext uri="{FF2B5EF4-FFF2-40B4-BE49-F238E27FC236}">
                <a16:creationId xmlns:a16="http://schemas.microsoft.com/office/drawing/2014/main" id="{62F01714-1A39-4194-BD47-8A9960C599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2011" y="4666480"/>
            <a:ext cx="5124375" cy="0"/>
          </a:xfrm>
          <a:prstGeom prst="line">
            <a:avLst/>
          </a:prstGeom>
          <a:ln w="22225">
            <a:solidFill>
              <a:srgbClr val="CE346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6514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introduction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In this lesson you will learn about the </a:t>
            </a:r>
            <a:r>
              <a:rPr lang="en-US" sz="2800" dirty="0" smtClean="0"/>
              <a:t>different 3D CAD modelling techniques. The </a:t>
            </a:r>
            <a:r>
              <a:rPr lang="en-US" sz="2800" dirty="0"/>
              <a:t>SQA require you to have a knowledge of the following: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2"/>
                </a:solidFill>
              </a:rPr>
              <a:t>Morphing</a:t>
            </a:r>
            <a:endParaRPr lang="en-US" sz="2400" dirty="0">
              <a:solidFill>
                <a:schemeClr val="accent2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2"/>
                </a:solidFill>
              </a:rPr>
              <a:t>Extrusion along a path</a:t>
            </a:r>
            <a:endParaRPr lang="en-US" sz="2400" dirty="0">
              <a:solidFill>
                <a:schemeClr val="accent2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2"/>
                </a:solidFill>
              </a:rPr>
              <a:t>Regular and Irregular fillets and chamfers</a:t>
            </a:r>
            <a:endParaRPr lang="en-US" sz="2400" dirty="0">
              <a:solidFill>
                <a:schemeClr val="accent2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2"/>
                </a:solidFill>
              </a:rPr>
              <a:t>Lofts</a:t>
            </a:r>
            <a:endParaRPr lang="en-US" sz="2400" dirty="0">
              <a:solidFill>
                <a:schemeClr val="accent2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2"/>
                </a:solidFill>
              </a:rPr>
              <a:t>Surface Modelling</a:t>
            </a:r>
            <a:endParaRPr lang="en-US" sz="2400" dirty="0">
              <a:solidFill>
                <a:schemeClr val="accent2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2"/>
                </a:solidFill>
              </a:rPr>
              <a:t>Revolve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2"/>
                </a:solidFill>
              </a:rPr>
              <a:t>Extrude</a:t>
            </a:r>
            <a:endParaRPr lang="en-US" sz="2400" dirty="0">
              <a:solidFill>
                <a:schemeClr val="accent2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89500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Morphing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 dirty="0"/>
              <a:t>What is </a:t>
            </a:r>
            <a:r>
              <a:rPr lang="en-GB" sz="2800" b="1" dirty="0" smtClean="0"/>
              <a:t>Morphing</a:t>
            </a:r>
            <a:endParaRPr lang="en-GB" sz="28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In The simplest way of looking at Morphing is to imagine that your 3D model is surrounded by a mesh which you can pull, stretch, scale etc.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Morphing can be used to manipulate your 3D design so that it can be manufactured effectively – for instance, smoothing out a bottle design so that it can be blow moulded.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Morphing can also add strength to areas which, under testing show weakness.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92896"/>
            <a:ext cx="4101411" cy="263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147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Extrusion along a path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 dirty="0"/>
              <a:t>What is </a:t>
            </a:r>
            <a:r>
              <a:rPr lang="en-GB" sz="2800" b="1" dirty="0" smtClean="0"/>
              <a:t>Extrusion along a path (Sweep)</a:t>
            </a:r>
            <a:endParaRPr lang="en-GB" sz="28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Sweep is a 3D command to enable a profile to follow a path (like a handle on a cup). </a:t>
            </a:r>
            <a:endParaRPr lang="en-GB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 smtClean="0"/>
              <a:t>Sweep can also be used to subtract material from a part. </a:t>
            </a:r>
            <a:endParaRPr lang="en-GB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Sweep can also generate surfaces where a curve is created and can follow either one or two paths (used to create body work for vehicles).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0048"/>
            <a:ext cx="4101411" cy="281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300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Regular and Irregular fillets and chamfers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 dirty="0" smtClean="0"/>
              <a:t>When both are applied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A fillet is a curve to smooth off an edge.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A chamfer is a 45° cut on an edge.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An irregular version of either of these describes tapering or adjusting the size or angle at either end of the feature.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This is especially useful when applying these features to intersecting objects.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2897" t="11332" r="3199"/>
          <a:stretch/>
        </p:blipFill>
        <p:spPr>
          <a:xfrm>
            <a:off x="17872" y="2911156"/>
            <a:ext cx="4065665" cy="229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574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3011816" cy="149961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Loft/Blending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What is a Loft</a:t>
            </a:r>
            <a:endParaRPr lang="en-US" sz="28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Lofting is creating surfaces or solids between 2 or more profiles/curves on different work planes.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This feature is particularly useful when creating transition pieces (prisms or pyramids with different shapes top and bottom).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Classic examples of lofting are toilets or wash basins or ducting like the extractors in the workshop</a:t>
            </a:r>
            <a:r>
              <a:rPr lang="en-GB" sz="2400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 smtClean="0"/>
              <a:t>Rails can also be used with loft to help create more complex shapes.</a:t>
            </a:r>
            <a:endParaRPr lang="en-GB" sz="2400" dirty="0"/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96952"/>
            <a:ext cx="4101411" cy="227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261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Surface Modelling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What is Surface Modelling?</a:t>
            </a:r>
            <a:endParaRPr lang="en-US" sz="28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Surface Modelling:  For the purposes of this course surface modelling begins with an entity (a line) which can be extruded or revolved and given a thickness in order to create a surface</a:t>
            </a:r>
            <a:r>
              <a:rPr lang="en-GB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/>
              <a:t>In industry </a:t>
            </a:r>
            <a:r>
              <a:rPr lang="en-GB" dirty="0"/>
              <a:t>surface modelling develops a “skin” between 2D or 3D curves (like a mesh).  The intersections between the surfaces are very controlled so they can be smooth or crisp like a crease.  It allows for more freedom and organic structures than an object that was created with solid modelling.  These surface models have no thickness and the object can be geometrically incorrect; whereas a solid model must be geometrically correct.  Think, video game characters</a:t>
            </a:r>
            <a:r>
              <a:rPr lang="en-GB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7055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Solid modelling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What is Solid Modelling?</a:t>
            </a:r>
            <a:endParaRPr lang="en-US" sz="2800" b="1" dirty="0"/>
          </a:p>
          <a:p>
            <a:r>
              <a:rPr lang="en-GB" dirty="0"/>
              <a:t>Solid Modelling:  Solid models are made by drawing 2D shapes and using a 3D feature (extrude, loft etc.) to create various 3D forms which can then be edited.  The starting point of the solid model is a closed shape.</a:t>
            </a:r>
          </a:p>
          <a:p>
            <a:r>
              <a:rPr lang="en-GB" dirty="0"/>
              <a:t> 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43227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3A3B2428C00B459B5F4133095AE2BA" ma:contentTypeVersion="6" ma:contentTypeDescription="Create a new document." ma:contentTypeScope="" ma:versionID="e2f2d58615bc3e636918e5eaecfd9369">
  <xsd:schema xmlns:xsd="http://www.w3.org/2001/XMLSchema" xmlns:xs="http://www.w3.org/2001/XMLSchema" xmlns:p="http://schemas.microsoft.com/office/2006/metadata/properties" xmlns:ns2="2a46cc9f-7252-421f-b05d-2220e0b0d0b8" targetNamespace="http://schemas.microsoft.com/office/2006/metadata/properties" ma:root="true" ma:fieldsID="22242d9d5e5673d2a15c7d727bf58561" ns2:_="">
    <xsd:import namespace="2a46cc9f-7252-421f-b05d-2220e0b0d0b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46cc9f-7252-421f-b05d-2220e0b0d0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79ABD3C-AA9E-4069-B566-FCDD6C81D397}">
  <ds:schemaRefs>
    <ds:schemaRef ds:uri="2a46cc9f-7252-421f-b05d-2220e0b0d0b8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FCFEBC7-F4D9-42A8-81DE-64B6A0F2FDE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0EFA589-2FD2-4E2F-A3D5-8319679161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46cc9f-7252-421f-b05d-2220e0b0d0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653</TotalTime>
  <Words>525</Words>
  <Application>Microsoft Office PowerPoint</Application>
  <PresentationFormat>On-screen Show (4:3)</PresentationFormat>
  <Paragraphs>42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Tw Cen MT</vt:lpstr>
      <vt:lpstr>Tw Cen MT Condensed</vt:lpstr>
      <vt:lpstr>Wingdings 3</vt:lpstr>
      <vt:lpstr>Integral</vt:lpstr>
      <vt:lpstr>Advanced higher Graphic communication</vt:lpstr>
      <vt:lpstr>introduction</vt:lpstr>
      <vt:lpstr>Morphing</vt:lpstr>
      <vt:lpstr>Extrusion along a path</vt:lpstr>
      <vt:lpstr>Regular and Irregular fillets and chamfers</vt:lpstr>
      <vt:lpstr>Loft/Blending</vt:lpstr>
      <vt:lpstr>Surface Modelling</vt:lpstr>
      <vt:lpstr>Solid modelling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S3 Design &amp; Manufacture</dc:title>
  <dc:creator>Mr Porter</dc:creator>
  <cp:lastModifiedBy>025GArrol</cp:lastModifiedBy>
  <cp:revision>73</cp:revision>
  <dcterms:created xsi:type="dcterms:W3CDTF">2020-05-18T09:31:07Z</dcterms:created>
  <dcterms:modified xsi:type="dcterms:W3CDTF">2023-05-18T10:25:41Z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0x010100503A3B2428C00B459B5F4133095AE2BA</vt:lpwstr>
  </property>
</Properties>
</file>